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5"/>
  </p:normalViewPr>
  <p:slideViewPr>
    <p:cSldViewPr snapToGrid="0" snapToObjects="1">
      <p:cViewPr varScale="1">
        <p:scale>
          <a:sx n="90" d="100"/>
          <a:sy n="90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69B89-C91E-B647-827E-71A25E921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28695A-F373-EE48-B723-75B9889C18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6BBD0-784F-3E42-9120-B23EE6F15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111A9-829A-8B46-BD91-4414BB00A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8111E-ABD1-2D4B-A3B9-69056AC30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543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5407F-AF81-004D-B1C0-5A57DF439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AE454D-FFC1-8E41-8A73-9EE098C89B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3066E-71D9-9340-B289-BB931386A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B7F20-3D4C-5B45-B50D-CC3EF310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A1FCB-AF52-9944-AECB-806D380E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1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80353A-1AC7-D74D-A834-66FF33308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0A4EE5-26C7-2547-8387-2F6CF68AF2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1203C-C454-3A45-B082-0A43FCF6B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DBE0F-5B56-424E-A0C0-32ECC9A7E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02125-8E96-DB4E-8734-25314EF6A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140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3C6B5-E9DF-1740-A115-545B7F970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8CF17-C340-CF45-AC68-F8A17D0BD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83DED-2108-8444-B8B0-58B81038C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98A6C-5F73-5449-840B-C1A0EC6F9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3FB8D-F232-E94F-AA79-E88424FD3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867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7317-E1DA-EA4D-9327-F67EA969C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CEF5AE-CD30-E343-AB80-63D36701D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FA144-E374-D84B-9E50-C98F2A4CC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2D8E1-06F9-4949-8387-3E0123129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A320F-7619-E84A-B186-A00ADA82A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63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C7B3-B7ED-6949-9439-8619B0342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BF929-6542-8E47-85EE-F2E5C2969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11E077-2142-F449-AF41-A95EDBBFB0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1229C-C5CF-1840-9B9E-73DCB7C0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1E5B89-CF86-8540-8272-0BBAAE65A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D95822-2FDF-E343-A92B-F11D46DE0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353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EF1CA-F9AC-8D47-9B2F-021198FDD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9D5ECA-AC1C-7E42-91CF-B305101C0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72583D-CC38-5448-9F76-BB72E3B800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D42444-7BCD-D34B-AC18-A97C87B4B4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68124E-0EED-A841-819E-92C2685E56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EFAAAC-ECF5-1849-928A-484C13958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B0E0C4-4AD1-B545-B907-D494BB8D3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591789-0672-7B42-81A8-B991B57D5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750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23682-7DF9-FD47-A777-286F6CCD2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C41AC8-E9F7-FE44-9B76-B641460D2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E25F1E-17CD-4543-86A2-FA63764E9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8E21E8-D2A0-8D4C-9AA8-7BCC1556C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793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2D954E-4145-A74C-A996-4FA1090A4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53CAD6-C1A9-6746-BCCE-D3C81201B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CCBDA-D1DC-574B-A295-176AB1A1C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67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2EFAC-DE04-DA43-8A86-E18CD154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5000E-8F24-BC4F-A09C-93973F58E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F4106-6DD7-6643-BA0F-3FF76B0D21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7E5AFD-03F2-6045-A486-66B7D6CE7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F87F0-92FA-4F4D-BA70-25E4C0C81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0B493-B0AA-3D49-B198-F279EC085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1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98452-7677-6846-906C-46444E4F0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552EE9-B4D8-4D4F-8A52-64C4856952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A2D11-8935-9B49-A2C3-B72E203F15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F2529E-454D-4F48-B22E-A4057E129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7AF251-6C0E-414E-90E7-4AB51C9E2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A7A160-6B02-4C46-94B6-3726A2540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275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989BA4-186F-E64B-AA8A-0B807202A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8C6D72-B78F-B849-865A-FF4007102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8A38D-28AC-AB4B-AA64-6F203B488D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8F1AF1-45AC-EE47-85C8-000F7F437329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48FC4-9FE4-A947-8062-B718EF179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921F0-4F2F-1947-A660-DAEF667FF6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7DC7D-3246-2045-80D0-1F919876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91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6A3F3D-D79A-B54A-B984-36571F79B8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213" y="187035"/>
            <a:ext cx="5680365" cy="42602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95BE39-5279-794C-9C14-A77C298A6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3084" y="187036"/>
            <a:ext cx="5680365" cy="42602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F8A379-263D-9545-9623-7C5678F72F56}"/>
              </a:ext>
            </a:extLst>
          </p:cNvPr>
          <p:cNvSpPr txBox="1"/>
          <p:nvPr/>
        </p:nvSpPr>
        <p:spPr>
          <a:xfrm>
            <a:off x="6183084" y="4694620"/>
            <a:ext cx="56803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Photo: 31-July-2019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low visibility associated with the melt event cleared up, the snow surface was visibly altered to a smooth reflective layer.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69DA7C-18B8-AD4E-B4D9-E882243A82DD}"/>
              </a:ext>
            </a:extLst>
          </p:cNvPr>
          <p:cNvSpPr txBox="1"/>
          <p:nvPr/>
        </p:nvSpPr>
        <p:spPr>
          <a:xfrm>
            <a:off x="170213" y="4599618"/>
            <a:ext cx="56803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Photo: 29-July-2019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July 29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melt event was characterized by extensive cloud cover, low visibility, high winds and blowing snow. </a:t>
            </a:r>
          </a:p>
        </p:txBody>
      </p:sp>
    </p:spTree>
    <p:extLst>
      <p:ext uri="{BB962C8B-B14F-4D97-AF65-F5344CB8AC3E}">
        <p14:creationId xmlns:p14="http://schemas.microsoft.com/office/powerpoint/2010/main" val="2372947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>
            <a:extLst>
              <a:ext uri="{FF2B5EF4-FFF2-40B4-BE49-F238E27FC236}">
                <a16:creationId xmlns:a16="http://schemas.microsoft.com/office/drawing/2014/main" id="{1E60AF6E-731E-BE4B-902C-6F7FCD7F0A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5844292" y="510291"/>
            <a:ext cx="6858000" cy="5837417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5EEC0EFD-CFCD-4C43-A852-9CA4A183A0CB}"/>
              </a:ext>
            </a:extLst>
          </p:cNvPr>
          <p:cNvSpPr txBox="1"/>
          <p:nvPr/>
        </p:nvSpPr>
        <p:spPr>
          <a:xfrm>
            <a:off x="557149" y="668174"/>
            <a:ext cx="491496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Shallow snow pit, 2019-09-19 1230Z, in undisturbed area just south of the MSF.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Estimated accumulation since 2019-07-29 is approximately 8cm (~3 inches)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Snow pit depth ~ 50 cm.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Below around 22cm depth the snow becomes more uniform and layers are difficult to identify, I focused on the top 22 cm.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top layer of soft snow covers a dense layer that feels like wind slab, between 1.5-3.5 inches. This slab is uniform in space and according to the accumulation estimation, would have formed around the time of the melt event. </a:t>
            </a:r>
          </a:p>
        </p:txBody>
      </p:sp>
    </p:spTree>
    <p:extLst>
      <p:ext uri="{BB962C8B-B14F-4D97-AF65-F5344CB8AC3E}">
        <p14:creationId xmlns:p14="http://schemas.microsoft.com/office/powerpoint/2010/main" val="2368128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E1AF8D-EE6C-3B4C-9307-B8875B0672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24888"/>
            <a:ext cx="6412675" cy="45460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6B57CD-25A9-9045-AAFC-F0C83EAD4BAC}"/>
              </a:ext>
            </a:extLst>
          </p:cNvPr>
          <p:cNvSpPr txBox="1"/>
          <p:nvPr/>
        </p:nvSpPr>
        <p:spPr>
          <a:xfrm>
            <a:off x="6602680" y="224888"/>
            <a:ext cx="38594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Layers identified: </a:t>
            </a:r>
          </a:p>
          <a:p>
            <a:pPr marL="342900" indent="-342900">
              <a:buAutoNum type="arabicParenR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– 1.5 inches</a:t>
            </a:r>
          </a:p>
          <a:p>
            <a:pPr marL="342900" indent="-342900">
              <a:buAutoNum type="arabicParenR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1.5 – 2 inches</a:t>
            </a:r>
          </a:p>
          <a:p>
            <a:pPr marL="342900" indent="-342900">
              <a:buAutoNum type="arabicParenR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– 3.5 inches</a:t>
            </a:r>
          </a:p>
          <a:p>
            <a:pPr marL="342900" indent="-342900">
              <a:buAutoNum type="arabicParenR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3.5 – 4.5 inches</a:t>
            </a:r>
          </a:p>
          <a:p>
            <a:pPr marL="342900" indent="-342900">
              <a:buAutoNum type="arabicParenR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4.5 – 5.5 inches</a:t>
            </a:r>
          </a:p>
          <a:p>
            <a:pPr marL="342900" indent="-342900">
              <a:buAutoNum type="arabicParenR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5.5 – 8.5 inches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152BD14-DF4F-BC45-B531-23F0E119DA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506383"/>
              </p:ext>
            </p:extLst>
          </p:nvPr>
        </p:nvGraphicFramePr>
        <p:xfrm>
          <a:off x="6602680" y="2497911"/>
          <a:ext cx="5413108" cy="403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443">
                  <a:extLst>
                    <a:ext uri="{9D8B030D-6E8A-4147-A177-3AD203B41FA5}">
                      <a16:colId xmlns:a16="http://schemas.microsoft.com/office/drawing/2014/main" val="342069489"/>
                    </a:ext>
                  </a:extLst>
                </a:gridCol>
                <a:gridCol w="2189354">
                  <a:extLst>
                    <a:ext uri="{9D8B030D-6E8A-4147-A177-3AD203B41FA5}">
                      <a16:colId xmlns:a16="http://schemas.microsoft.com/office/drawing/2014/main" val="2431030928"/>
                    </a:ext>
                  </a:extLst>
                </a:gridCol>
                <a:gridCol w="1371995">
                  <a:extLst>
                    <a:ext uri="{9D8B030D-6E8A-4147-A177-3AD203B41FA5}">
                      <a16:colId xmlns:a16="http://schemas.microsoft.com/office/drawing/2014/main" val="3374169206"/>
                    </a:ext>
                  </a:extLst>
                </a:gridCol>
                <a:gridCol w="963316">
                  <a:extLst>
                    <a:ext uri="{9D8B030D-6E8A-4147-A177-3AD203B41FA5}">
                      <a16:colId xmlns:a16="http://schemas.microsoft.com/office/drawing/2014/main" val="16197588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Layer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Hand hardness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Density (kg/m3)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601416"/>
                  </a:ext>
                </a:extLst>
              </a:tr>
              <a:tr h="4607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 surface snow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Fist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9732850"/>
                  </a:ext>
                </a:extLst>
              </a:tr>
              <a:tr h="4607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Dense icy layer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Pencil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2068980"/>
                  </a:ext>
                </a:extLst>
              </a:tr>
              <a:tr h="4607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Dense and icy slab. slightly softer than 2.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Pencil (easier than above)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0981462"/>
                  </a:ext>
                </a:extLst>
              </a:tr>
              <a:tr h="4607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Sugary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finger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5114580"/>
                  </a:ext>
                </a:extLst>
              </a:tr>
              <a:tr h="4607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Sugary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finger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8959930"/>
                  </a:ext>
                </a:extLst>
              </a:tr>
              <a:tr h="4607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Uniform compacted sugar.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finger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4678782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15380D3-C54F-0645-8259-83839096EA88}"/>
              </a:ext>
            </a:extLst>
          </p:cNvPr>
          <p:cNvSpPr txBox="1"/>
          <p:nvPr/>
        </p:nvSpPr>
        <p:spPr>
          <a:xfrm>
            <a:off x="3400425" y="742950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0CDA05-A5E7-CB40-8787-B20F43603C63}"/>
              </a:ext>
            </a:extLst>
          </p:cNvPr>
          <p:cNvSpPr txBox="1"/>
          <p:nvPr/>
        </p:nvSpPr>
        <p:spPr>
          <a:xfrm>
            <a:off x="3400425" y="1240550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C53042-2756-D042-BB58-75F30C78D039}"/>
              </a:ext>
            </a:extLst>
          </p:cNvPr>
          <p:cNvSpPr txBox="1"/>
          <p:nvPr/>
        </p:nvSpPr>
        <p:spPr>
          <a:xfrm>
            <a:off x="3400425" y="1738150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EB7A1B-166F-0A40-AC64-B42830907865}"/>
              </a:ext>
            </a:extLst>
          </p:cNvPr>
          <p:cNvSpPr txBox="1"/>
          <p:nvPr/>
        </p:nvSpPr>
        <p:spPr>
          <a:xfrm>
            <a:off x="3414712" y="2497911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0A452A-12BF-CD42-9E84-3326D23B2E23}"/>
              </a:ext>
            </a:extLst>
          </p:cNvPr>
          <p:cNvSpPr txBox="1"/>
          <p:nvPr/>
        </p:nvSpPr>
        <p:spPr>
          <a:xfrm>
            <a:off x="3400425" y="3015973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D75B42-645C-724F-9888-C4149432D3E0}"/>
              </a:ext>
            </a:extLst>
          </p:cNvPr>
          <p:cNvSpPr txBox="1"/>
          <p:nvPr/>
        </p:nvSpPr>
        <p:spPr>
          <a:xfrm>
            <a:off x="3400425" y="3570606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2EA3A3-3180-BF46-90D6-9DC3D0C78AD3}"/>
              </a:ext>
            </a:extLst>
          </p:cNvPr>
          <p:cNvCxnSpPr/>
          <p:nvPr/>
        </p:nvCxnSpPr>
        <p:spPr>
          <a:xfrm>
            <a:off x="3400425" y="1240550"/>
            <a:ext cx="4571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5197C35-839F-1A47-807A-941588096A9F}"/>
              </a:ext>
            </a:extLst>
          </p:cNvPr>
          <p:cNvCxnSpPr/>
          <p:nvPr/>
        </p:nvCxnSpPr>
        <p:spPr>
          <a:xfrm>
            <a:off x="3414712" y="1609882"/>
            <a:ext cx="4571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98034B7-E7C9-A04C-BED3-C502E0021179}"/>
              </a:ext>
            </a:extLst>
          </p:cNvPr>
          <p:cNvCxnSpPr/>
          <p:nvPr/>
        </p:nvCxnSpPr>
        <p:spPr>
          <a:xfrm>
            <a:off x="3400424" y="2277563"/>
            <a:ext cx="4571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BFB310-05E3-1B43-9C87-0265C9FD68B3}"/>
              </a:ext>
            </a:extLst>
          </p:cNvPr>
          <p:cNvCxnSpPr/>
          <p:nvPr/>
        </p:nvCxnSpPr>
        <p:spPr>
          <a:xfrm>
            <a:off x="3400423" y="2902880"/>
            <a:ext cx="4571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FEF480E-317F-194B-8E7D-FF65B69DE6D9}"/>
              </a:ext>
            </a:extLst>
          </p:cNvPr>
          <p:cNvCxnSpPr/>
          <p:nvPr/>
        </p:nvCxnSpPr>
        <p:spPr>
          <a:xfrm>
            <a:off x="3395659" y="3429000"/>
            <a:ext cx="4571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341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AC2079-1888-5042-A0C5-A52610A41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2671" y="464951"/>
            <a:ext cx="6119092" cy="34397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B77738-B798-5848-800E-7F454E8D7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3502" y="464951"/>
            <a:ext cx="5025573" cy="28250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8EFEDD-AC0E-854C-B631-E2A1AA084934}"/>
              </a:ext>
            </a:extLst>
          </p:cNvPr>
          <p:cNvSpPr txBox="1"/>
          <p:nvPr/>
        </p:nvSpPr>
        <p:spPr>
          <a:xfrm>
            <a:off x="462684" y="4297199"/>
            <a:ext cx="49149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photos of the dense slab layer between 1.5 and 3.5 inches. It is possible to identify different layers within the slab. </a:t>
            </a:r>
          </a:p>
        </p:txBody>
      </p:sp>
    </p:spTree>
    <p:extLst>
      <p:ext uri="{BB962C8B-B14F-4D97-AF65-F5344CB8AC3E}">
        <p14:creationId xmlns:p14="http://schemas.microsoft.com/office/powerpoint/2010/main" val="4151310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274</Words>
  <Application>Microsoft Macintosh PowerPoint</Application>
  <PresentationFormat>Widescreen</PresentationFormat>
  <Paragraphs>57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Heather Guy [RPG]</dc:creator>
  <cp:lastModifiedBy>Heather Guy [RPG]</cp:lastModifiedBy>
  <cp:revision>10</cp:revision>
  <dcterms:created xsi:type="dcterms:W3CDTF">2019-09-19T14:57:39Z</dcterms:created>
  <dcterms:modified xsi:type="dcterms:W3CDTF">2019-09-19T23:24:17Z</dcterms:modified>
</cp:coreProperties>
</file>

<file path=docProps/thumbnail.jpeg>
</file>